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57" r:id="rId4"/>
    <p:sldId id="1158" r:id="rId5"/>
    <p:sldId id="1159" r:id="rId6"/>
    <p:sldId id="1160" r:id="rId7"/>
    <p:sldId id="115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9" d="100"/>
          <a:sy n="109" d="100"/>
        </p:scale>
        <p:origin x="59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介绍了中国的国粹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丝绸、中国功夫、中医、剪纸和二胡。</a:t>
            </a:r>
            <a:endParaRPr lang="zh-CN" altLang="en-US" dirty="0"/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481000"/>
            <a:ext cx="1580007" cy="3855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358" y="1064459"/>
            <a:ext cx="10645696" cy="1139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090477"/>
              </p:ext>
            </p:extLst>
          </p:nvPr>
        </p:nvGraphicFramePr>
        <p:xfrm>
          <a:off x="334566" y="764704"/>
          <a:ext cx="11521279" cy="4671125"/>
        </p:xfrm>
        <a:graphic>
          <a:graphicData uri="http://schemas.openxmlformats.org/drawingml/2006/table">
            <a:tbl>
              <a:tblPr firstRow="1" firstCol="1" bandRow="1"/>
              <a:tblGrid>
                <a:gridCol w="2377992">
                  <a:extLst>
                    <a:ext uri="{9D8B030D-6E8A-4147-A177-3AD203B41FA5}">
                      <a16:colId xmlns:a16="http://schemas.microsoft.com/office/drawing/2014/main" val="1782547978"/>
                    </a:ext>
                  </a:extLst>
                </a:gridCol>
                <a:gridCol w="9143287">
                  <a:extLst>
                    <a:ext uri="{9D8B030D-6E8A-4147-A177-3AD203B41FA5}">
                      <a16:colId xmlns:a16="http://schemas.microsoft.com/office/drawing/2014/main" val="1710962686"/>
                    </a:ext>
                  </a:extLst>
                </a:gridCol>
              </a:tblGrid>
              <a:tr h="90519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5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endParaRPr lang="zh-CN" sz="15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China is said to be the first country to have mastered the sericulture technology</a:t>
                      </a:r>
                      <a:r>
                        <a:rPr lang="zh-CN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蚕桑技术</a:t>
                      </a:r>
                      <a:r>
                        <a:rPr lang="zh-CN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to produce silk and the silk industry reached its top in the Han and Tang 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Dynasties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present, because of the trade of the Belt and Road, the silk culture with the Silk Road has played an increasingly important role in the world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5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001" marR="22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889404"/>
                  </a:ext>
                </a:extLst>
              </a:tr>
              <a:tr h="72415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 kung fu</a:t>
                      </a:r>
                      <a:endParaRPr lang="zh-CN" sz="1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Chinese kung fu has a long history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the 1960s, Bruce Lee spread Chinese kung fu through movies and then made it popular all over the world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Nowadays, the influence of Chinese kung fu can be found in culture, poetry, novels, movies and so on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001" marR="22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0786418"/>
                  </a:ext>
                </a:extLst>
              </a:tr>
              <a:tr h="108623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Traditional</a:t>
                      </a:r>
                      <a:endParaRPr lang="zh-CN" sz="1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 Medicine</a:t>
                      </a:r>
                      <a:endParaRPr lang="zh-CN" sz="1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Traditional Chinese Medicine</a:t>
                      </a: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TCM</a:t>
                      </a: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created by the Han Chinese, made great progress in the Song Dynasty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TCM in today’s society not only keeps and develops the traditions, but also makes good use of advanced technology and other countries’ essence</a:t>
                      </a: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精华</a:t>
                      </a: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of medicine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 it is even thought to be a mystery by foreigners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001" marR="22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3001588"/>
                  </a:ext>
                </a:extLst>
              </a:tr>
              <a:tr h="108623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Paper-cutting</a:t>
                      </a:r>
                      <a:endParaRPr lang="zh-CN" sz="1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As a traditional folk art, Chinese paper-cutting is very popular with a long history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Paper-cutting can create lots of designs and images which show Chinese working people’s ideas and feelings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Today the craftsmen</a:t>
                      </a: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工匠</a:t>
                      </a: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are creating works of art to show values of modern society with advanced technology, more creative skills and artistic techniques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001" marR="22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2413333"/>
                  </a:ext>
                </a:extLst>
              </a:tr>
              <a:tr h="72415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zh-CN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15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Erhu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is a Chinese folk 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instrument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is sometimes known as the “Chinese violin” because it sounds like a 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violin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500" i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Erquan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500" i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Yingyue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is one of the most famous pieces of </a:t>
                      </a:r>
                      <a:r>
                        <a:rPr lang="en-US" sz="15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erhu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music created by a man named A Bing who couldn’t see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5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001" marR="22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5755912"/>
                  </a:ext>
                </a:extLst>
              </a:tr>
            </a:tbl>
          </a:graphicData>
        </a:graphic>
      </p:graphicFrame>
      <p:pic>
        <p:nvPicPr>
          <p:cNvPr id="4" name="im41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092150" y="909053"/>
            <a:ext cx="1224136" cy="72008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11579" y="1320681"/>
            <a:ext cx="4940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1500" b="0" dirty="0">
                <a:solidFill>
                  <a:srgbClr val="000000"/>
                </a:solidFill>
                <a:cs typeface="Times New Roman" panose="02020603050405020304" pitchFamily="18" charset="0"/>
              </a:rPr>
              <a:t>Silk</a:t>
            </a:r>
          </a:p>
        </p:txBody>
      </p:sp>
      <p:pic>
        <p:nvPicPr>
          <p:cNvPr id="5" name="im42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1702631" y="1773482"/>
            <a:ext cx="936104" cy="576064"/>
          </a:xfrm>
          <a:prstGeom prst="rect">
            <a:avLst/>
          </a:prstGeom>
        </p:spPr>
      </p:pic>
      <p:pic>
        <p:nvPicPr>
          <p:cNvPr id="6" name="im137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1758796" y="2564904"/>
            <a:ext cx="792175" cy="864429"/>
          </a:xfrm>
          <a:prstGeom prst="rect">
            <a:avLst/>
          </a:prstGeom>
        </p:spPr>
      </p:pic>
      <p:pic>
        <p:nvPicPr>
          <p:cNvPr id="7" name="im43.jpg"/>
          <p:cNvPicPr/>
          <p:nvPr/>
        </p:nvPicPr>
        <p:blipFill>
          <a:blip r:embed="rId5"/>
          <a:stretch>
            <a:fillRect/>
          </a:stretch>
        </p:blipFill>
        <p:spPr>
          <a:xfrm>
            <a:off x="1407423" y="3658384"/>
            <a:ext cx="1152128" cy="720080"/>
          </a:xfrm>
          <a:prstGeom prst="rect">
            <a:avLst/>
          </a:prstGeom>
        </p:spPr>
      </p:pic>
      <p:pic>
        <p:nvPicPr>
          <p:cNvPr id="8" name="im51.jpg"/>
          <p:cNvPicPr/>
          <p:nvPr/>
        </p:nvPicPr>
        <p:blipFill>
          <a:blip r:embed="rId6"/>
          <a:stretch>
            <a:fillRect/>
          </a:stretch>
        </p:blipFill>
        <p:spPr>
          <a:xfrm>
            <a:off x="918550" y="4755334"/>
            <a:ext cx="995699" cy="53568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34568" y="5475916"/>
            <a:ext cx="11521278" cy="394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1500" b="0" dirty="0">
                <a:solidFill>
                  <a:srgbClr val="00B0F0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15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15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en-US" altLang="zh-CN" sz="1500" b="0" dirty="0">
                <a:solidFill>
                  <a:srgbClr val="000000"/>
                </a:solidFill>
                <a:cs typeface="Times New Roman" panose="02020603050405020304" pitchFamily="18" charset="0"/>
              </a:rPr>
              <a:t> Amy likes painting and </a:t>
            </a:r>
            <a:r>
              <a:rPr lang="en-US" altLang="zh-CN" sz="1500" b="0" dirty="0" err="1">
                <a:solidFill>
                  <a:srgbClr val="000000"/>
                </a:solidFill>
                <a:cs typeface="Times New Roman" panose="02020603050405020304" pitchFamily="18" charset="0"/>
              </a:rPr>
              <a:t>DIY</a:t>
            </a:r>
            <a:r>
              <a:rPr lang="en-US" altLang="zh-CN" sz="1500" b="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500" b="0" dirty="0" err="1">
                <a:solidFill>
                  <a:srgbClr val="000000"/>
                </a:solidFill>
                <a:cs typeface="Times New Roman" panose="02020603050405020304" pitchFamily="18" charset="0"/>
              </a:rPr>
              <a:t>She</a:t>
            </a:r>
            <a:r>
              <a:rPr lang="en-US" altLang="zh-CN" sz="1500" b="0" dirty="0">
                <a:solidFill>
                  <a:srgbClr val="000000"/>
                </a:solidFill>
                <a:cs typeface="Times New Roman" panose="02020603050405020304" pitchFamily="18" charset="0"/>
              </a:rPr>
              <a:t> often cut out paper if she has good ideas</a:t>
            </a:r>
            <a:r>
              <a:rPr lang="en-US" altLang="zh-CN" sz="15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5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89505" y="5526484"/>
            <a:ext cx="32412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500" dirty="0"/>
              <a:t>D</a:t>
            </a:r>
            <a:endParaRPr lang="zh-CN" altLang="en-US" sz="1500" dirty="0"/>
          </a:p>
        </p:txBody>
      </p:sp>
      <p:sp>
        <p:nvSpPr>
          <p:cNvPr id="11" name="内容占位符 1"/>
          <p:cNvSpPr>
            <a:spLocks noGrp="1"/>
          </p:cNvSpPr>
          <p:nvPr>
            <p:ph idx="1"/>
          </p:nvPr>
        </p:nvSpPr>
        <p:spPr>
          <a:xfrm>
            <a:off x="360854" y="5845710"/>
            <a:ext cx="11485848" cy="61985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根据对埃米的描述及</a:t>
            </a:r>
            <a:r>
              <a:rPr lang="en-US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“Paper-cutting can create lots of designs and images which show Chinese working people’s ideas and feelings”</a:t>
            </a:r>
            <a:r>
              <a:rPr lang="zh-CN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埃米可能会喜欢有创意的剪纸。故选</a:t>
            </a:r>
            <a:r>
              <a:rPr lang="en-US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1500" dirty="0"/>
          </a:p>
        </p:txBody>
      </p:sp>
    </p:spTree>
    <p:extLst>
      <p:ext uri="{BB962C8B-B14F-4D97-AF65-F5344CB8AC3E}">
        <p14:creationId xmlns:p14="http://schemas.microsoft.com/office/powerpoint/2010/main" val="1561559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090477"/>
              </p:ext>
            </p:extLst>
          </p:nvPr>
        </p:nvGraphicFramePr>
        <p:xfrm>
          <a:off x="334566" y="764704"/>
          <a:ext cx="11521279" cy="4734624"/>
        </p:xfrm>
        <a:graphic>
          <a:graphicData uri="http://schemas.openxmlformats.org/drawingml/2006/table">
            <a:tbl>
              <a:tblPr firstRow="1" firstCol="1" bandRow="1"/>
              <a:tblGrid>
                <a:gridCol w="2377992">
                  <a:extLst>
                    <a:ext uri="{9D8B030D-6E8A-4147-A177-3AD203B41FA5}">
                      <a16:colId xmlns:a16="http://schemas.microsoft.com/office/drawing/2014/main" val="1782547978"/>
                    </a:ext>
                  </a:extLst>
                </a:gridCol>
                <a:gridCol w="9143287">
                  <a:extLst>
                    <a:ext uri="{9D8B030D-6E8A-4147-A177-3AD203B41FA5}">
                      <a16:colId xmlns:a16="http://schemas.microsoft.com/office/drawing/2014/main" val="1710962686"/>
                    </a:ext>
                  </a:extLst>
                </a:gridCol>
              </a:tblGrid>
              <a:tr h="90519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5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endParaRPr lang="zh-CN" sz="15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China is said to be the first country to have mastered the sericulture technology</a:t>
                      </a:r>
                      <a:r>
                        <a:rPr lang="zh-CN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蚕桑技术</a:t>
                      </a:r>
                      <a:r>
                        <a:rPr lang="zh-CN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to produce silk and the silk industry reached its top in the Han and Tang 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Dynasties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present, because of the trade of the Belt and Road, the silk culture with the Silk Road has played an increasingly important role in the world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5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001" marR="22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889404"/>
                  </a:ext>
                </a:extLst>
              </a:tr>
              <a:tr h="72415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 kung fu</a:t>
                      </a:r>
                      <a:endParaRPr lang="zh-CN" sz="1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Chinese kung fu has a long history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the 1960s, Bruce Lee spread Chinese kung fu through movies and then made it popular all over the world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Nowadays, the influence of Chinese kung fu can be found in culture, poetry, novels, movies and so on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001" marR="22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0786418"/>
                  </a:ext>
                </a:extLst>
              </a:tr>
              <a:tr h="108623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Traditional</a:t>
                      </a:r>
                      <a:endParaRPr lang="zh-CN" sz="1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 Medicine</a:t>
                      </a:r>
                      <a:endParaRPr lang="zh-CN" sz="1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zh-CN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Traditional Chinese Medicine</a:t>
                      </a:r>
                      <a:r>
                        <a:rPr lang="zh-CN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TCM</a:t>
                      </a:r>
                      <a:r>
                        <a:rPr lang="zh-CN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created by the Han Chinese, made great progress in the Song 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Dynasty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TCM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in today’s society not only keeps and develops the traditions, but also makes good use of advanced technology and other countries’ essence</a:t>
                      </a:r>
                      <a:r>
                        <a:rPr lang="zh-CN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精华</a:t>
                      </a:r>
                      <a:r>
                        <a:rPr lang="zh-CN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of 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medicine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it is even thought to be a mystery by foreigners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5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001" marR="22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3001588"/>
                  </a:ext>
                </a:extLst>
              </a:tr>
              <a:tr h="108623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Paper-cutting</a:t>
                      </a:r>
                      <a:endParaRPr lang="zh-CN" sz="1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As a traditional folk art, Chinese paper-cutting is very popular with a long history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Paper-cutting can create lots of designs and images which show Chinese working people’s ideas and feelings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Today the craftsmen</a:t>
                      </a: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工匠</a:t>
                      </a: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are creating works of art to show values of modern society with advanced technology, more creative skills and artistic techniques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001" marR="22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2413333"/>
                  </a:ext>
                </a:extLst>
              </a:tr>
              <a:tr h="72415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zh-CN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15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Erhu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is a Chinese folk 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instrument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is sometimes known as the “Chinese violin” because it sounds like a 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violin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500" i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Erquan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500" i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Yingyue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is one of the most famous pieces of </a:t>
                      </a:r>
                      <a:r>
                        <a:rPr lang="en-US" sz="15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erhu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music created by a man named A Bing who couldn’t see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5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001" marR="22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5755912"/>
                  </a:ext>
                </a:extLst>
              </a:tr>
            </a:tbl>
          </a:graphicData>
        </a:graphic>
      </p:graphicFrame>
      <p:pic>
        <p:nvPicPr>
          <p:cNvPr id="4" name="im41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092150" y="909053"/>
            <a:ext cx="1224136" cy="72008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11579" y="1320681"/>
            <a:ext cx="4940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1500" b="0" dirty="0">
                <a:solidFill>
                  <a:srgbClr val="000000"/>
                </a:solidFill>
                <a:cs typeface="Times New Roman" panose="02020603050405020304" pitchFamily="18" charset="0"/>
              </a:rPr>
              <a:t>Silk</a:t>
            </a:r>
          </a:p>
        </p:txBody>
      </p:sp>
      <p:pic>
        <p:nvPicPr>
          <p:cNvPr id="5" name="im42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1702631" y="1773482"/>
            <a:ext cx="936104" cy="576064"/>
          </a:xfrm>
          <a:prstGeom prst="rect">
            <a:avLst/>
          </a:prstGeom>
        </p:spPr>
      </p:pic>
      <p:pic>
        <p:nvPicPr>
          <p:cNvPr id="6" name="im137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1758796" y="2564904"/>
            <a:ext cx="792175" cy="864429"/>
          </a:xfrm>
          <a:prstGeom prst="rect">
            <a:avLst/>
          </a:prstGeom>
        </p:spPr>
      </p:pic>
      <p:pic>
        <p:nvPicPr>
          <p:cNvPr id="7" name="im43.jpg"/>
          <p:cNvPicPr/>
          <p:nvPr/>
        </p:nvPicPr>
        <p:blipFill>
          <a:blip r:embed="rId5"/>
          <a:stretch>
            <a:fillRect/>
          </a:stretch>
        </p:blipFill>
        <p:spPr>
          <a:xfrm>
            <a:off x="1407423" y="3658384"/>
            <a:ext cx="1152128" cy="720080"/>
          </a:xfrm>
          <a:prstGeom prst="rect">
            <a:avLst/>
          </a:prstGeom>
        </p:spPr>
      </p:pic>
      <p:pic>
        <p:nvPicPr>
          <p:cNvPr id="8" name="im51.jpg"/>
          <p:cNvPicPr/>
          <p:nvPr/>
        </p:nvPicPr>
        <p:blipFill>
          <a:blip r:embed="rId6"/>
          <a:stretch>
            <a:fillRect/>
          </a:stretch>
        </p:blipFill>
        <p:spPr>
          <a:xfrm>
            <a:off x="841197" y="4738171"/>
            <a:ext cx="1132452" cy="72008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34568" y="5475916"/>
            <a:ext cx="11521278" cy="394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1500" b="0" dirty="0">
                <a:solidFill>
                  <a:srgbClr val="00B0F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15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15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en-US" altLang="zh-CN" sz="1500" b="0" dirty="0">
                <a:solidFill>
                  <a:srgbClr val="000000"/>
                </a:solidFill>
                <a:cs typeface="Times New Roman" panose="02020603050405020304" pitchFamily="18" charset="0"/>
              </a:rPr>
              <a:t> Andy once took a part time job in a </a:t>
            </a:r>
            <a:r>
              <a:rPr lang="en-US" altLang="zh-CN" sz="1500" b="0" dirty="0" err="1">
                <a:solidFill>
                  <a:srgbClr val="000000"/>
                </a:solidFill>
                <a:cs typeface="Times New Roman" panose="02020603050405020304" pitchFamily="18" charset="0"/>
              </a:rPr>
              <a:t>drugstore</a:t>
            </a:r>
            <a:r>
              <a:rPr lang="en-US" altLang="zh-CN" sz="1500" b="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500" b="0" dirty="0" err="1">
                <a:solidFill>
                  <a:srgbClr val="000000"/>
                </a:solidFill>
                <a:cs typeface="Times New Roman" panose="02020603050405020304" pitchFamily="18" charset="0"/>
              </a:rPr>
              <a:t>He</a:t>
            </a:r>
            <a:r>
              <a:rPr lang="en-US" altLang="zh-CN" sz="1500" b="0" dirty="0">
                <a:solidFill>
                  <a:srgbClr val="000000"/>
                </a:solidFill>
                <a:cs typeface="Times New Roman" panose="02020603050405020304" pitchFamily="18" charset="0"/>
              </a:rPr>
              <a:t> is interested in medicine</a:t>
            </a:r>
            <a:r>
              <a:rPr lang="en-US" altLang="zh-CN" sz="15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5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41197" y="5535870"/>
            <a:ext cx="32412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500" dirty="0"/>
              <a:t>C</a:t>
            </a:r>
            <a:endParaRPr lang="zh-CN" altLang="en-US" sz="1500" dirty="0"/>
          </a:p>
        </p:txBody>
      </p:sp>
      <p:sp>
        <p:nvSpPr>
          <p:cNvPr id="11" name="内容占位符 2"/>
          <p:cNvSpPr>
            <a:spLocks noGrp="1"/>
          </p:cNvSpPr>
          <p:nvPr>
            <p:ph idx="1"/>
          </p:nvPr>
        </p:nvSpPr>
        <p:spPr>
          <a:xfrm>
            <a:off x="360854" y="5772511"/>
            <a:ext cx="11485848" cy="896849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根据对安迪的描述及</a:t>
            </a:r>
            <a:r>
              <a:rPr lang="en-US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“TCM in today’s society not only keeps and develops the traditions, but also makes good use of advanced technology and other countries’ essence</a:t>
            </a:r>
            <a:r>
              <a:rPr lang="zh-CN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精华</a:t>
            </a:r>
            <a:r>
              <a:rPr lang="zh-CN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medicine. And it is even thought to be a mystery by foreigners.”</a:t>
            </a:r>
            <a:r>
              <a:rPr lang="zh-CN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安迪可能会想要了解中药。故选</a:t>
            </a:r>
            <a:r>
              <a:rPr lang="en-US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1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5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058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090477"/>
              </p:ext>
            </p:extLst>
          </p:nvPr>
        </p:nvGraphicFramePr>
        <p:xfrm>
          <a:off x="334566" y="764704"/>
          <a:ext cx="11521279" cy="4734624"/>
        </p:xfrm>
        <a:graphic>
          <a:graphicData uri="http://schemas.openxmlformats.org/drawingml/2006/table">
            <a:tbl>
              <a:tblPr firstRow="1" firstCol="1" bandRow="1"/>
              <a:tblGrid>
                <a:gridCol w="2377992">
                  <a:extLst>
                    <a:ext uri="{9D8B030D-6E8A-4147-A177-3AD203B41FA5}">
                      <a16:colId xmlns:a16="http://schemas.microsoft.com/office/drawing/2014/main" val="1782547978"/>
                    </a:ext>
                  </a:extLst>
                </a:gridCol>
                <a:gridCol w="9143287">
                  <a:extLst>
                    <a:ext uri="{9D8B030D-6E8A-4147-A177-3AD203B41FA5}">
                      <a16:colId xmlns:a16="http://schemas.microsoft.com/office/drawing/2014/main" val="1710962686"/>
                    </a:ext>
                  </a:extLst>
                </a:gridCol>
              </a:tblGrid>
              <a:tr h="90519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5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endParaRPr lang="zh-CN" sz="15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China is said to be the first country to have mastered the sericulture technology</a:t>
                      </a:r>
                      <a:r>
                        <a:rPr lang="zh-CN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蚕桑技术</a:t>
                      </a:r>
                      <a:r>
                        <a:rPr lang="zh-CN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to produce silk and the silk industry reached its top in the Han and Tang 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Dynasties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present, because of the trade of the Belt and Road, the silk culture with the Silk Road has played an increasingly important role in the world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5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001" marR="22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889404"/>
                  </a:ext>
                </a:extLst>
              </a:tr>
              <a:tr h="72415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 kung fu</a:t>
                      </a:r>
                      <a:endParaRPr lang="zh-CN" sz="1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Chinese kung fu has a long history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the 1960s, Bruce Lee spread Chinese kung fu through movies and then made it popular all over the world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Nowadays, the influence of Chinese kung fu can be found in culture, poetry, novels, movies and so on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001" marR="22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0786418"/>
                  </a:ext>
                </a:extLst>
              </a:tr>
              <a:tr h="108623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Traditional</a:t>
                      </a:r>
                      <a:endParaRPr lang="zh-CN" sz="1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 Medicine</a:t>
                      </a:r>
                      <a:endParaRPr lang="zh-CN" sz="1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Traditional Chinese Medicine</a:t>
                      </a: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TCM</a:t>
                      </a: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created by the Han Chinese, made great progress in the Song Dynasty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TCM in today’s society not only keeps and develops the traditions, but also makes good use of advanced technology and other countries’ essence</a:t>
                      </a: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精华</a:t>
                      </a: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of medicine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 it is even thought to be a mystery by foreigners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001" marR="22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3001588"/>
                  </a:ext>
                </a:extLst>
              </a:tr>
              <a:tr h="108623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Paper-cutting</a:t>
                      </a:r>
                      <a:endParaRPr lang="zh-CN" sz="1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As a traditional folk art, Chinese paper-cutting is very popular with a long history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Paper-cutting can create lots of designs and images which show Chinese working people’s ideas and feelings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Today the craftsmen</a:t>
                      </a: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工匠</a:t>
                      </a: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are creating works of art to show values of modern society with advanced technology, more creative skills and artistic techniques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001" marR="22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2413333"/>
                  </a:ext>
                </a:extLst>
              </a:tr>
              <a:tr h="72415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5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zh-CN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15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Erhu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is a Chinese folk 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instrument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is sometimes known as the “Chinese violin” because it sounds like a 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violin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500" i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Erquan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500" i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Yingyue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is one of the most famous pieces of </a:t>
                      </a:r>
                      <a:r>
                        <a:rPr lang="en-US" sz="15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erhu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music created by a man named A Bing who couldn’t see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5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001" marR="22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5755912"/>
                  </a:ext>
                </a:extLst>
              </a:tr>
            </a:tbl>
          </a:graphicData>
        </a:graphic>
      </p:graphicFrame>
      <p:pic>
        <p:nvPicPr>
          <p:cNvPr id="4" name="im41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092150" y="909053"/>
            <a:ext cx="1224136" cy="72008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11579" y="1320681"/>
            <a:ext cx="4940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1500" b="0" dirty="0">
                <a:solidFill>
                  <a:srgbClr val="000000"/>
                </a:solidFill>
                <a:cs typeface="Times New Roman" panose="02020603050405020304" pitchFamily="18" charset="0"/>
              </a:rPr>
              <a:t>Silk</a:t>
            </a:r>
          </a:p>
        </p:txBody>
      </p:sp>
      <p:pic>
        <p:nvPicPr>
          <p:cNvPr id="5" name="im42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1702631" y="1773482"/>
            <a:ext cx="936104" cy="576064"/>
          </a:xfrm>
          <a:prstGeom prst="rect">
            <a:avLst/>
          </a:prstGeom>
        </p:spPr>
      </p:pic>
      <p:pic>
        <p:nvPicPr>
          <p:cNvPr id="6" name="im137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1758796" y="2564904"/>
            <a:ext cx="792175" cy="864429"/>
          </a:xfrm>
          <a:prstGeom prst="rect">
            <a:avLst/>
          </a:prstGeom>
        </p:spPr>
      </p:pic>
      <p:pic>
        <p:nvPicPr>
          <p:cNvPr id="7" name="im43.jpg"/>
          <p:cNvPicPr/>
          <p:nvPr/>
        </p:nvPicPr>
        <p:blipFill>
          <a:blip r:embed="rId5"/>
          <a:stretch>
            <a:fillRect/>
          </a:stretch>
        </p:blipFill>
        <p:spPr>
          <a:xfrm>
            <a:off x="1407423" y="3658384"/>
            <a:ext cx="1152128" cy="720080"/>
          </a:xfrm>
          <a:prstGeom prst="rect">
            <a:avLst/>
          </a:prstGeom>
        </p:spPr>
      </p:pic>
      <p:pic>
        <p:nvPicPr>
          <p:cNvPr id="8" name="im51.jpg"/>
          <p:cNvPicPr/>
          <p:nvPr/>
        </p:nvPicPr>
        <p:blipFill>
          <a:blip r:embed="rId6"/>
          <a:stretch>
            <a:fillRect/>
          </a:stretch>
        </p:blipFill>
        <p:spPr>
          <a:xfrm>
            <a:off x="841197" y="4738171"/>
            <a:ext cx="1132452" cy="72008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34568" y="5475916"/>
            <a:ext cx="11521278" cy="394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1500" b="0" dirty="0">
                <a:solidFill>
                  <a:srgbClr val="00B0F0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sz="15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15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en-US" altLang="zh-CN" sz="1500" b="0" dirty="0">
                <a:solidFill>
                  <a:srgbClr val="000000"/>
                </a:solidFill>
                <a:cs typeface="Times New Roman" panose="02020603050405020304" pitchFamily="18" charset="0"/>
              </a:rPr>
              <a:t> Lisa has a good sense of </a:t>
            </a:r>
            <a:r>
              <a:rPr lang="en-US" altLang="zh-CN" sz="1500" b="0" dirty="0" err="1">
                <a:solidFill>
                  <a:srgbClr val="000000"/>
                </a:solidFill>
                <a:cs typeface="Times New Roman" panose="02020603050405020304" pitchFamily="18" charset="0"/>
              </a:rPr>
              <a:t>clothing</a:t>
            </a:r>
            <a:r>
              <a:rPr lang="en-US" altLang="zh-CN" sz="1500" b="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500" b="0" dirty="0" err="1">
                <a:solidFill>
                  <a:srgbClr val="000000"/>
                </a:solidFill>
                <a:cs typeface="Times New Roman" panose="02020603050405020304" pitchFamily="18" charset="0"/>
              </a:rPr>
              <a:t>She</a:t>
            </a:r>
            <a:r>
              <a:rPr lang="en-US" altLang="zh-CN" sz="1500" b="0" dirty="0">
                <a:solidFill>
                  <a:srgbClr val="000000"/>
                </a:solidFill>
                <a:cs typeface="Times New Roman" panose="02020603050405020304" pitchFamily="18" charset="0"/>
              </a:rPr>
              <a:t> is crazy about cloth and sewing</a:t>
            </a:r>
            <a:r>
              <a:rPr lang="en-US" altLang="zh-CN" sz="15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5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38622" y="5551108"/>
            <a:ext cx="32412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500" dirty="0"/>
              <a:t>A</a:t>
            </a:r>
            <a:endParaRPr lang="zh-CN" altLang="en-US" sz="1500" dirty="0"/>
          </a:p>
        </p:txBody>
      </p:sp>
      <p:sp>
        <p:nvSpPr>
          <p:cNvPr id="11" name="内容占位符 3"/>
          <p:cNvSpPr>
            <a:spLocks noGrp="1"/>
          </p:cNvSpPr>
          <p:nvPr>
            <p:ph idx="1"/>
          </p:nvPr>
        </p:nvSpPr>
        <p:spPr>
          <a:xfrm>
            <a:off x="363444" y="5822516"/>
            <a:ext cx="11485848" cy="7410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根据对莉萨的描述及</a:t>
            </a:r>
            <a:r>
              <a:rPr lang="en-US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“China is said to be the first country to have mastered the sericulture technology</a:t>
            </a:r>
            <a:r>
              <a:rPr lang="zh-CN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蚕桑技术</a:t>
            </a:r>
            <a:r>
              <a:rPr lang="zh-CN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produce silk and the silk industry.”</a:t>
            </a:r>
            <a:r>
              <a:rPr lang="zh-CN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莉萨可能会想了解丝绸。故选</a:t>
            </a:r>
            <a:r>
              <a:rPr lang="en-US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5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11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090477"/>
              </p:ext>
            </p:extLst>
          </p:nvPr>
        </p:nvGraphicFramePr>
        <p:xfrm>
          <a:off x="334566" y="764704"/>
          <a:ext cx="11521279" cy="4734624"/>
        </p:xfrm>
        <a:graphic>
          <a:graphicData uri="http://schemas.openxmlformats.org/drawingml/2006/table">
            <a:tbl>
              <a:tblPr firstRow="1" firstCol="1" bandRow="1"/>
              <a:tblGrid>
                <a:gridCol w="2377992">
                  <a:extLst>
                    <a:ext uri="{9D8B030D-6E8A-4147-A177-3AD203B41FA5}">
                      <a16:colId xmlns:a16="http://schemas.microsoft.com/office/drawing/2014/main" val="1782547978"/>
                    </a:ext>
                  </a:extLst>
                </a:gridCol>
                <a:gridCol w="9143287">
                  <a:extLst>
                    <a:ext uri="{9D8B030D-6E8A-4147-A177-3AD203B41FA5}">
                      <a16:colId xmlns:a16="http://schemas.microsoft.com/office/drawing/2014/main" val="1710962686"/>
                    </a:ext>
                  </a:extLst>
                </a:gridCol>
              </a:tblGrid>
              <a:tr h="90519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5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endParaRPr lang="zh-CN" sz="15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China is said to be the first country to have mastered the sericulture technology</a:t>
                      </a:r>
                      <a:r>
                        <a:rPr lang="zh-CN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蚕桑技术</a:t>
                      </a:r>
                      <a:r>
                        <a:rPr lang="zh-CN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to produce silk and the silk industry reached its top in the Han and Tang 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Dynasties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present, because of the trade of the Belt and Road, the silk culture with the Silk Road has played an increasingly important role in the world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5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001" marR="22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889404"/>
                  </a:ext>
                </a:extLst>
              </a:tr>
              <a:tr h="72415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 kung fu</a:t>
                      </a:r>
                      <a:endParaRPr lang="zh-CN" sz="1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Chinese kung fu has a long history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the 1960s, Bruce Lee spread Chinese kung fu through movies and then made it popular all over the world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Nowadays, the influence of Chinese kung fu can be found in culture, poetry, novels, movies and so on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001" marR="22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0786418"/>
                  </a:ext>
                </a:extLst>
              </a:tr>
              <a:tr h="108623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Traditional</a:t>
                      </a:r>
                      <a:endParaRPr lang="zh-CN" sz="1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 Medicine</a:t>
                      </a:r>
                      <a:endParaRPr lang="zh-CN" sz="1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Traditional Chinese Medicine</a:t>
                      </a: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TCM</a:t>
                      </a: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created by the Han Chinese, made great progress in the Song Dynasty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TCM in today’s society not only keeps and develops the traditions, but also makes good use of advanced technology and other countries’ essence</a:t>
                      </a: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精华</a:t>
                      </a: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of medicine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 it is even thought to be a mystery by foreigners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001" marR="22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3001588"/>
                  </a:ext>
                </a:extLst>
              </a:tr>
              <a:tr h="108623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Paper-cutting</a:t>
                      </a:r>
                      <a:endParaRPr lang="zh-CN" sz="1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As a traditional folk art, Chinese paper-cutting is very popular with a long history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Paper-cutting can create lots of designs and images which show Chinese working people’s ideas and feelings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Today the craftsmen</a:t>
                      </a: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工匠</a:t>
                      </a:r>
                      <a:r>
                        <a:rPr lang="zh-CN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are creating works of art to show values of modern society with advanced technology, more creative skills and artistic techniques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001" marR="22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2413333"/>
                  </a:ext>
                </a:extLst>
              </a:tr>
              <a:tr h="72415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zh-CN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15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Erhu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is a Chinese folk 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instrument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is sometimes known as the “Chinese violin” because it sounds like a 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violin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500" i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Erquan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500" i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Yingyue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is one of the most famous pieces of </a:t>
                      </a:r>
                      <a:r>
                        <a:rPr lang="en-US" sz="15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erhu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music created by a man named A Bing who couldn’t see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5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001" marR="22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5755912"/>
                  </a:ext>
                </a:extLst>
              </a:tr>
            </a:tbl>
          </a:graphicData>
        </a:graphic>
      </p:graphicFrame>
      <p:pic>
        <p:nvPicPr>
          <p:cNvPr id="4" name="im41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092150" y="909053"/>
            <a:ext cx="1224136" cy="72008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11579" y="1320681"/>
            <a:ext cx="4940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1500" b="0" dirty="0">
                <a:solidFill>
                  <a:srgbClr val="000000"/>
                </a:solidFill>
                <a:cs typeface="Times New Roman" panose="02020603050405020304" pitchFamily="18" charset="0"/>
              </a:rPr>
              <a:t>Silk</a:t>
            </a:r>
          </a:p>
        </p:txBody>
      </p:sp>
      <p:pic>
        <p:nvPicPr>
          <p:cNvPr id="5" name="im42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1702631" y="1773482"/>
            <a:ext cx="936104" cy="576064"/>
          </a:xfrm>
          <a:prstGeom prst="rect">
            <a:avLst/>
          </a:prstGeom>
        </p:spPr>
      </p:pic>
      <p:pic>
        <p:nvPicPr>
          <p:cNvPr id="6" name="im137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1758796" y="2564904"/>
            <a:ext cx="792175" cy="864429"/>
          </a:xfrm>
          <a:prstGeom prst="rect">
            <a:avLst/>
          </a:prstGeom>
        </p:spPr>
      </p:pic>
      <p:pic>
        <p:nvPicPr>
          <p:cNvPr id="7" name="im43.jpg"/>
          <p:cNvPicPr/>
          <p:nvPr/>
        </p:nvPicPr>
        <p:blipFill>
          <a:blip r:embed="rId5"/>
          <a:stretch>
            <a:fillRect/>
          </a:stretch>
        </p:blipFill>
        <p:spPr>
          <a:xfrm>
            <a:off x="1407423" y="3658384"/>
            <a:ext cx="1152128" cy="720080"/>
          </a:xfrm>
          <a:prstGeom prst="rect">
            <a:avLst/>
          </a:prstGeom>
        </p:spPr>
      </p:pic>
      <p:pic>
        <p:nvPicPr>
          <p:cNvPr id="8" name="im51.jpg"/>
          <p:cNvPicPr/>
          <p:nvPr/>
        </p:nvPicPr>
        <p:blipFill>
          <a:blip r:embed="rId6"/>
          <a:stretch>
            <a:fillRect/>
          </a:stretch>
        </p:blipFill>
        <p:spPr>
          <a:xfrm>
            <a:off x="841197" y="4738171"/>
            <a:ext cx="1132452" cy="72008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34568" y="5475916"/>
            <a:ext cx="11521278" cy="394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1500" b="0" dirty="0">
                <a:solidFill>
                  <a:srgbClr val="00B0F0"/>
                </a:solidFill>
                <a:cs typeface="Times New Roman" panose="02020603050405020304" pitchFamily="18" charset="0"/>
              </a:rPr>
              <a:t>4</a:t>
            </a:r>
            <a:r>
              <a:rPr lang="en-US" altLang="zh-CN" sz="15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15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en-US" altLang="zh-CN" sz="1500" b="0" dirty="0">
                <a:solidFill>
                  <a:srgbClr val="000000"/>
                </a:solidFill>
                <a:cs typeface="Times New Roman" panose="02020603050405020304" pitchFamily="18" charset="0"/>
              </a:rPr>
              <a:t> Sam loves sports and Chinese kung </a:t>
            </a:r>
            <a:r>
              <a:rPr lang="en-US" altLang="zh-CN" sz="1500" b="0" dirty="0" err="1">
                <a:solidFill>
                  <a:srgbClr val="000000"/>
                </a:solidFill>
                <a:cs typeface="Times New Roman" panose="02020603050405020304" pitchFamily="18" charset="0"/>
              </a:rPr>
              <a:t>fu</a:t>
            </a:r>
            <a:r>
              <a:rPr lang="en-US" altLang="zh-CN" sz="1500" b="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500" b="0" dirty="0" err="1">
                <a:solidFill>
                  <a:srgbClr val="000000"/>
                </a:solidFill>
                <a:cs typeface="Times New Roman" panose="02020603050405020304" pitchFamily="18" charset="0"/>
              </a:rPr>
              <a:t>He</a:t>
            </a:r>
            <a:r>
              <a:rPr lang="en-US" altLang="zh-CN" sz="1500" b="0" dirty="0">
                <a:solidFill>
                  <a:srgbClr val="000000"/>
                </a:solidFill>
                <a:cs typeface="Times New Roman" panose="02020603050405020304" pitchFamily="18" charset="0"/>
              </a:rPr>
              <a:t> often watches action movies</a:t>
            </a:r>
            <a:r>
              <a:rPr lang="en-US" altLang="zh-CN" sz="15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5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41197" y="5516239"/>
            <a:ext cx="31290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500" dirty="0"/>
              <a:t>B</a:t>
            </a:r>
            <a:endParaRPr lang="zh-CN" altLang="en-US" sz="1500" dirty="0"/>
          </a:p>
        </p:txBody>
      </p:sp>
      <p:sp>
        <p:nvSpPr>
          <p:cNvPr id="11" name="内容占位符 4"/>
          <p:cNvSpPr>
            <a:spLocks noGrp="1"/>
          </p:cNvSpPr>
          <p:nvPr>
            <p:ph idx="1"/>
          </p:nvPr>
        </p:nvSpPr>
        <p:spPr>
          <a:xfrm>
            <a:off x="352281" y="5839404"/>
            <a:ext cx="11485848" cy="7410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根据对萨姆的描述及</a:t>
            </a:r>
            <a:r>
              <a:rPr lang="en-US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“Chinese kung </a:t>
            </a:r>
            <a:r>
              <a:rPr lang="en-US" altLang="zh-CN" sz="15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a long history. In the 1960s, Bruce Lee spread Chinese kung </a:t>
            </a:r>
            <a:r>
              <a:rPr lang="en-US" altLang="zh-CN" sz="15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through movies and then made it popular all over the world.”</a:t>
            </a:r>
            <a:r>
              <a:rPr lang="zh-CN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萨姆可能会喜欢中国功夫。故选</a:t>
            </a:r>
            <a:r>
              <a:rPr lang="en-US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5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299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801694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 of Chinese national quintessence are you interested 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83879" y="2276872"/>
            <a:ext cx="11327951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 like Traditional Chinese Medicine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TCM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because it plays an important role in our life.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言之有理即可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3417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1596</Words>
  <Application>Microsoft Office PowerPoint</Application>
  <PresentationFormat>自定义</PresentationFormat>
  <Paragraphs>78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450</cp:revision>
  <dcterms:created xsi:type="dcterms:W3CDTF">2020-11-06T05:24:00Z</dcterms:created>
  <dcterms:modified xsi:type="dcterms:W3CDTF">2025-09-17T19:45:37Z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